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21386800" cy="30279975"/>
  <p:notesSz cx="9928225" cy="14357350"/>
  <p:defaultTextStyle>
    <a:defPPr>
      <a:defRPr lang="zh-CN"/>
    </a:defPPr>
    <a:lvl1pPr algn="l" defTabSz="2949575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1474788" indent="-1017588" algn="l" defTabSz="2949575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2949575" indent="-2035175" algn="l" defTabSz="2949575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4424363" indent="-3052763" algn="l" defTabSz="2949575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5899150" indent="-4070350" algn="l" defTabSz="2949575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468DB4"/>
    <a:srgbClr val="276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8" autoAdjust="0"/>
  </p:normalViewPr>
  <p:slideViewPr>
    <p:cSldViewPr>
      <p:cViewPr>
        <p:scale>
          <a:sx n="50" d="100"/>
          <a:sy n="50" d="100"/>
        </p:scale>
        <p:origin x="-822" y="3894"/>
      </p:cViewPr>
      <p:guideLst>
        <p:guide orient="horz" pos="9536"/>
        <p:guide orient="horz" pos="14441"/>
        <p:guide pos="6736"/>
        <p:guide pos="4513"/>
        <p:guide pos="914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717868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l" defTabSz="4476852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717868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r" defTabSz="4476852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A6381B99-6A74-4DD8-ADCC-D554FE7BDACE}" type="datetimeFigureOut">
              <a:rPr lang="zh-CN" altLang="en-US"/>
              <a:pPr>
                <a:defRPr/>
              </a:pPr>
              <a:t>2018/8/15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63875" y="1076325"/>
            <a:ext cx="3800475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69" tIns="69385" rIns="138769" bIns="69385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vert="horz" lIns="138769" tIns="69385" rIns="138769" bIns="69385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3636990"/>
            <a:ext cx="4302231" cy="717868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l" defTabSz="4476852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7" y="13636990"/>
            <a:ext cx="4302231" cy="717868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r" defTabSz="4476852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3F320ED8-8F27-4C4F-9EE4-827FA5AEEA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514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949575" rtl="0" eaLnBrk="0" fontAlgn="base" hangingPunct="0">
      <a:spcBef>
        <a:spcPct val="30000"/>
      </a:spcBef>
      <a:spcAft>
        <a:spcPct val="0"/>
      </a:spcAft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1474788" algn="l" defTabSz="2949575" rtl="0" eaLnBrk="0" fontAlgn="base" hangingPunct="0">
      <a:spcBef>
        <a:spcPct val="30000"/>
      </a:spcBef>
      <a:spcAft>
        <a:spcPct val="0"/>
      </a:spcAft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2949575" algn="l" defTabSz="2949575" rtl="0" eaLnBrk="0" fontAlgn="base" hangingPunct="0">
      <a:spcBef>
        <a:spcPct val="30000"/>
      </a:spcBef>
      <a:spcAft>
        <a:spcPct val="0"/>
      </a:spcAft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4424363" algn="l" defTabSz="2949575" rtl="0" eaLnBrk="0" fontAlgn="base" hangingPunct="0">
      <a:spcBef>
        <a:spcPct val="30000"/>
      </a:spcBef>
      <a:spcAft>
        <a:spcPct val="0"/>
      </a:spcAft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5899150" algn="l" defTabSz="2949575" rtl="0" eaLnBrk="0" fontAlgn="base" hangingPunct="0">
      <a:spcBef>
        <a:spcPct val="30000"/>
      </a:spcBef>
      <a:spcAft>
        <a:spcPct val="0"/>
      </a:spcAft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7374886" algn="l" defTabSz="294995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8849865" algn="l" defTabSz="294995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10324842" algn="l" defTabSz="294995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11799819" algn="l" defTabSz="294995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76275" fontAlgn="base">
              <a:spcBef>
                <a:spcPct val="0"/>
              </a:spcBef>
              <a:spcAft>
                <a:spcPct val="0"/>
              </a:spcAft>
              <a:defRPr/>
            </a:pPr>
            <a:fld id="{EB9F0607-F85D-4B4C-B69E-D904353D6DE2}" type="slidenum">
              <a:rPr lang="zh-CN" altLang="en-US"/>
              <a:pPr defTabSz="4476275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4011" y="9406423"/>
            <a:ext cx="18178780" cy="649056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1" cy="77382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9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4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9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4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52B3-A7F6-4D35-A813-E014F593DE3F}" type="datetimeFigureOut">
              <a:rPr lang="zh-CN" altLang="en-US"/>
              <a:pPr>
                <a:defRPr/>
              </a:pPr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E8EDF-312F-4971-801E-32AE46CF6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0523-F971-4029-AA62-5B02A4DB3584}" type="datetimeFigureOut">
              <a:rPr lang="zh-CN" altLang="en-US"/>
              <a:pPr>
                <a:defRPr/>
              </a:pPr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BDC38-704A-4100-AA1D-90E19F7E47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5645596" y="1892499"/>
            <a:ext cx="7956929" cy="402821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67384" y="1892499"/>
            <a:ext cx="23521768" cy="402821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5648-D68E-480C-A53B-666F442B7DE2}" type="datetimeFigureOut">
              <a:rPr lang="zh-CN" altLang="en-US"/>
              <a:pPr>
                <a:defRPr/>
              </a:pPr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E8D41-6ECA-4C8C-8198-F66700538D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D82E-55FD-46FD-8DF1-80EEF055F007}" type="datetimeFigureOut">
              <a:rPr lang="zh-CN" altLang="en-US"/>
              <a:pPr>
                <a:defRPr/>
              </a:pPr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8E15-FA90-470D-8D13-FC70ED1B97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9409" y="19457691"/>
            <a:ext cx="18178780" cy="6013938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89409" y="12833949"/>
            <a:ext cx="18178780" cy="6623742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7497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49955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4932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589990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374886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8849865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324842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179981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D30A-AB34-491A-87A7-7738BE9CBA95}" type="datetimeFigureOut">
              <a:rPr lang="zh-CN" altLang="en-US"/>
              <a:pPr>
                <a:defRPr/>
              </a:pPr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0737-BEFA-4103-8B37-E181E6CEE2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67384" y="11018549"/>
            <a:ext cx="15739349" cy="31156133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7863178" y="11018549"/>
            <a:ext cx="15739346" cy="31156133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C187-C9BC-4C85-9F67-5C1496DE6C25}" type="datetimeFigureOut">
              <a:rPr lang="zh-CN" altLang="en-US"/>
              <a:pPr>
                <a:defRPr/>
              </a:pPr>
              <a:t>2018/8/15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8871B-9F4C-43A2-8DCB-ED9002F01C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342" y="1212606"/>
            <a:ext cx="19248121" cy="504666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9340" y="6777953"/>
            <a:ext cx="9449550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4977" indent="0">
              <a:buNone/>
              <a:defRPr sz="6400" b="1"/>
            </a:lvl2pPr>
            <a:lvl3pPr marL="2949955" indent="0">
              <a:buNone/>
              <a:defRPr sz="5800" b="1"/>
            </a:lvl3pPr>
            <a:lvl4pPr marL="4424932" indent="0">
              <a:buNone/>
              <a:defRPr sz="5200" b="1"/>
            </a:lvl4pPr>
            <a:lvl5pPr marL="5899909" indent="0">
              <a:buNone/>
              <a:defRPr sz="5200" b="1"/>
            </a:lvl5pPr>
            <a:lvl6pPr marL="7374886" indent="0">
              <a:buNone/>
              <a:defRPr sz="5200" b="1"/>
            </a:lvl6pPr>
            <a:lvl7pPr marL="8849865" indent="0">
              <a:buNone/>
              <a:defRPr sz="5200" b="1"/>
            </a:lvl7pPr>
            <a:lvl8pPr marL="10324842" indent="0">
              <a:buNone/>
              <a:defRPr sz="5200" b="1"/>
            </a:lvl8pPr>
            <a:lvl9pPr marL="11799819" indent="0">
              <a:buNone/>
              <a:defRPr sz="5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69340" y="9602679"/>
            <a:ext cx="9449550" cy="17446033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0864199" y="6777953"/>
            <a:ext cx="9453263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4977" indent="0">
              <a:buNone/>
              <a:defRPr sz="6400" b="1"/>
            </a:lvl2pPr>
            <a:lvl3pPr marL="2949955" indent="0">
              <a:buNone/>
              <a:defRPr sz="5800" b="1"/>
            </a:lvl3pPr>
            <a:lvl4pPr marL="4424932" indent="0">
              <a:buNone/>
              <a:defRPr sz="5200" b="1"/>
            </a:lvl4pPr>
            <a:lvl5pPr marL="5899909" indent="0">
              <a:buNone/>
              <a:defRPr sz="5200" b="1"/>
            </a:lvl5pPr>
            <a:lvl6pPr marL="7374886" indent="0">
              <a:buNone/>
              <a:defRPr sz="5200" b="1"/>
            </a:lvl6pPr>
            <a:lvl7pPr marL="8849865" indent="0">
              <a:buNone/>
              <a:defRPr sz="5200" b="1"/>
            </a:lvl7pPr>
            <a:lvl8pPr marL="10324842" indent="0">
              <a:buNone/>
              <a:defRPr sz="5200" b="1"/>
            </a:lvl8pPr>
            <a:lvl9pPr marL="11799819" indent="0">
              <a:buNone/>
              <a:defRPr sz="5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0864199" y="9602679"/>
            <a:ext cx="9453263" cy="17446033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5715C-456C-4714-AD0F-C30DEFB31D9E}" type="datetimeFigureOut">
              <a:rPr lang="zh-CN" altLang="en-US"/>
              <a:pPr>
                <a:defRPr/>
              </a:pPr>
              <a:t>2018/8/15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37F1-EB9E-46E8-A717-70B6E5FE57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E9DD-7FA7-47A9-902F-59462895FADB}" type="datetimeFigureOut">
              <a:rPr lang="zh-CN" altLang="en-US"/>
              <a:pPr>
                <a:defRPr/>
              </a:pPr>
              <a:t>2018/8/15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899E-8D7E-43CF-8CAC-31D91C6E1D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15FA7-1160-475E-B0E2-42BB1F591477}" type="datetimeFigureOut">
              <a:rPr lang="zh-CN" altLang="en-US"/>
              <a:pPr>
                <a:defRPr/>
              </a:pPr>
              <a:t>2018/8/15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D550-EFCC-419E-BE8B-6191862FE8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344" y="1205593"/>
            <a:ext cx="7036111" cy="5130775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61644" y="1205595"/>
            <a:ext cx="11955816" cy="25843122"/>
          </a:xfrm>
        </p:spPr>
        <p:txBody>
          <a:bodyPr/>
          <a:lstStyle>
            <a:lvl1pPr>
              <a:defRPr sz="10500"/>
            </a:lvl1pPr>
            <a:lvl2pPr>
              <a:defRPr sz="9100"/>
            </a:lvl2pPr>
            <a:lvl3pPr>
              <a:defRPr sz="78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69344" y="6336369"/>
            <a:ext cx="7036111" cy="20712345"/>
          </a:xfrm>
        </p:spPr>
        <p:txBody>
          <a:bodyPr/>
          <a:lstStyle>
            <a:lvl1pPr marL="0" indent="0">
              <a:buNone/>
              <a:defRPr sz="4700"/>
            </a:lvl1pPr>
            <a:lvl2pPr marL="1474977" indent="0">
              <a:buNone/>
              <a:defRPr sz="3800"/>
            </a:lvl2pPr>
            <a:lvl3pPr marL="2949955" indent="0">
              <a:buNone/>
              <a:defRPr sz="3300"/>
            </a:lvl3pPr>
            <a:lvl4pPr marL="4424932" indent="0">
              <a:buNone/>
              <a:defRPr sz="3000"/>
            </a:lvl4pPr>
            <a:lvl5pPr marL="5899909" indent="0">
              <a:buNone/>
              <a:defRPr sz="3000"/>
            </a:lvl5pPr>
            <a:lvl6pPr marL="7374886" indent="0">
              <a:buNone/>
              <a:defRPr sz="3000"/>
            </a:lvl6pPr>
            <a:lvl7pPr marL="8849865" indent="0">
              <a:buNone/>
              <a:defRPr sz="3000"/>
            </a:lvl7pPr>
            <a:lvl8pPr marL="10324842" indent="0">
              <a:buNone/>
              <a:defRPr sz="3000"/>
            </a:lvl8pPr>
            <a:lvl9pPr marL="11799819" indent="0">
              <a:buNone/>
              <a:defRPr sz="3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E9F0-B3D3-45CA-A52B-7E58CE914D73}" type="datetimeFigureOut">
              <a:rPr lang="zh-CN" altLang="en-US"/>
              <a:pPr>
                <a:defRPr/>
              </a:pPr>
              <a:t>2018/8/15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3099-9EA1-4A1E-9527-BF91345252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1965" y="21195985"/>
            <a:ext cx="12832080" cy="2502304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91965" y="2705572"/>
            <a:ext cx="12832080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0500"/>
            </a:lvl1pPr>
            <a:lvl2pPr marL="1474977" indent="0">
              <a:buNone/>
              <a:defRPr sz="9100"/>
            </a:lvl2pPr>
            <a:lvl3pPr marL="2949955" indent="0">
              <a:buNone/>
              <a:defRPr sz="7800"/>
            </a:lvl3pPr>
            <a:lvl4pPr marL="4424932" indent="0">
              <a:buNone/>
              <a:defRPr sz="6400"/>
            </a:lvl4pPr>
            <a:lvl5pPr marL="5899909" indent="0">
              <a:buNone/>
              <a:defRPr sz="6400"/>
            </a:lvl5pPr>
            <a:lvl6pPr marL="7374886" indent="0">
              <a:buNone/>
              <a:defRPr sz="6400"/>
            </a:lvl6pPr>
            <a:lvl7pPr marL="8849865" indent="0">
              <a:buNone/>
              <a:defRPr sz="6400"/>
            </a:lvl7pPr>
            <a:lvl8pPr marL="10324842" indent="0">
              <a:buNone/>
              <a:defRPr sz="6400"/>
            </a:lvl8pPr>
            <a:lvl9pPr marL="11799819" indent="0">
              <a:buNone/>
              <a:defRPr sz="64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191965" y="23698288"/>
            <a:ext cx="12832080" cy="3553691"/>
          </a:xfrm>
        </p:spPr>
        <p:txBody>
          <a:bodyPr/>
          <a:lstStyle>
            <a:lvl1pPr marL="0" indent="0">
              <a:buNone/>
              <a:defRPr sz="4700"/>
            </a:lvl1pPr>
            <a:lvl2pPr marL="1474977" indent="0">
              <a:buNone/>
              <a:defRPr sz="3800"/>
            </a:lvl2pPr>
            <a:lvl3pPr marL="2949955" indent="0">
              <a:buNone/>
              <a:defRPr sz="3300"/>
            </a:lvl3pPr>
            <a:lvl4pPr marL="4424932" indent="0">
              <a:buNone/>
              <a:defRPr sz="3000"/>
            </a:lvl4pPr>
            <a:lvl5pPr marL="5899909" indent="0">
              <a:buNone/>
              <a:defRPr sz="3000"/>
            </a:lvl5pPr>
            <a:lvl6pPr marL="7374886" indent="0">
              <a:buNone/>
              <a:defRPr sz="3000"/>
            </a:lvl6pPr>
            <a:lvl7pPr marL="8849865" indent="0">
              <a:buNone/>
              <a:defRPr sz="3000"/>
            </a:lvl7pPr>
            <a:lvl8pPr marL="10324842" indent="0">
              <a:buNone/>
              <a:defRPr sz="3000"/>
            </a:lvl8pPr>
            <a:lvl9pPr marL="11799819" indent="0">
              <a:buNone/>
              <a:defRPr sz="3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85F3-0AFA-48A6-B3A3-C71D04BA5A5E}" type="datetimeFigureOut">
              <a:rPr lang="zh-CN" altLang="en-US"/>
              <a:pPr>
                <a:defRPr/>
              </a:pPr>
              <a:t>2018/8/15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BF33-28EB-4E92-8800-FCD65C5701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4995" tIns="147499" rIns="294995" bIns="1474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4995" tIns="147499" rIns="294995" bIns="1474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</p:spPr>
        <p:txBody>
          <a:bodyPr vert="horz" lIns="294995" tIns="147499" rIns="294995" bIns="147499" rtlCol="0" anchor="ctr"/>
          <a:lstStyle>
            <a:lvl1pPr algn="l" defTabSz="2949955" fontAlgn="auto">
              <a:spcBef>
                <a:spcPts val="0"/>
              </a:spcBef>
              <a:spcAft>
                <a:spcPts val="0"/>
              </a:spcAft>
              <a:defRPr sz="3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700FC43-1031-47FB-9030-1DDD3B38827D}" type="datetimeFigureOut">
              <a:rPr lang="zh-CN" altLang="en-US"/>
              <a:pPr>
                <a:defRPr/>
              </a:pPr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</p:spPr>
        <p:txBody>
          <a:bodyPr vert="horz" lIns="294995" tIns="147499" rIns="294995" bIns="147499" rtlCol="0" anchor="ctr"/>
          <a:lstStyle>
            <a:lvl1pPr algn="ctr" defTabSz="2949955" fontAlgn="auto">
              <a:spcBef>
                <a:spcPts val="0"/>
              </a:spcBef>
              <a:spcAft>
                <a:spcPts val="0"/>
              </a:spcAft>
              <a:defRPr sz="3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</p:spPr>
        <p:txBody>
          <a:bodyPr vert="horz" lIns="294995" tIns="147499" rIns="294995" bIns="147499" rtlCol="0" anchor="ctr"/>
          <a:lstStyle>
            <a:lvl1pPr algn="r" defTabSz="2949955" fontAlgn="auto">
              <a:spcBef>
                <a:spcPts val="0"/>
              </a:spcBef>
              <a:spcAft>
                <a:spcPts val="0"/>
              </a:spcAft>
              <a:defRPr sz="3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8618D0-D070-4BD9-BEEB-81DA6FF257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2949575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49575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34" charset="0"/>
          <a:ea typeface="宋体" charset="-122"/>
        </a:defRPr>
      </a:lvl2pPr>
      <a:lvl3pPr algn="ctr" defTabSz="2949575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34" charset="0"/>
          <a:ea typeface="宋体" charset="-122"/>
        </a:defRPr>
      </a:lvl3pPr>
      <a:lvl4pPr algn="ctr" defTabSz="2949575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34" charset="0"/>
          <a:ea typeface="宋体" charset="-122"/>
        </a:defRPr>
      </a:lvl4pPr>
      <a:lvl5pPr algn="ctr" defTabSz="2949575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defTabSz="294957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defTabSz="294957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defTabSz="294957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defTabSz="294957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1104900" indent="-1104900" algn="l" defTabSz="29495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1pPr>
      <a:lvl2pPr marL="2395538" indent="-920750" algn="l" defTabSz="29495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3686175" indent="-736600" algn="l" defTabSz="29495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60963" indent="-736600" algn="l" defTabSz="29495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637338" indent="-736600" algn="l" defTabSz="29495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112376" indent="-737490" algn="l" defTabSz="2949955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87355" indent="-737490" algn="l" defTabSz="2949955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2332" indent="-737490" algn="l" defTabSz="2949955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7309" indent="-737490" algn="l" defTabSz="2949955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4995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977" algn="l" defTabSz="294995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49955" algn="l" defTabSz="294995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4932" algn="l" defTabSz="294995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99909" algn="l" defTabSz="294995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4886" algn="l" defTabSz="294995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49865" algn="l" defTabSz="294995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4842" algn="l" defTabSz="294995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9819" algn="l" defTabSz="294995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5" descr="鸟瞰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00780" y="12556888"/>
            <a:ext cx="9963311" cy="805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矩形 43"/>
          <p:cNvSpPr/>
          <p:nvPr/>
        </p:nvSpPr>
        <p:spPr>
          <a:xfrm>
            <a:off x="684213" y="28605163"/>
            <a:ext cx="20132675" cy="857250"/>
          </a:xfrm>
          <a:prstGeom prst="rect">
            <a:avLst/>
          </a:prstGeom>
          <a:solidFill>
            <a:srgbClr val="468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4995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0713" y="977900"/>
            <a:ext cx="20132675" cy="2003425"/>
          </a:xfrm>
          <a:prstGeom prst="rect">
            <a:avLst/>
          </a:prstGeom>
          <a:solidFill>
            <a:srgbClr val="468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4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广元市城乡规划局</a:t>
            </a:r>
            <a:endParaRPr lang="en-US" altLang="zh-CN" sz="4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4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关于人才市场棚户区（天润</a:t>
            </a:r>
            <a:r>
              <a:rPr lang="en-US" altLang="zh-CN" sz="4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4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新天地</a:t>
            </a:r>
            <a:r>
              <a:rPr lang="zh-CN" altLang="en-US" sz="4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）建筑设计调整方案的公示</a:t>
            </a:r>
            <a:endParaRPr lang="zh-CN" altLang="en-US" sz="4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0713" y="977900"/>
            <a:ext cx="20145375" cy="285384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4995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80230" y="20591116"/>
            <a:ext cx="20153313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342" name="TextBox 21"/>
          <p:cNvSpPr txBox="1">
            <a:spLocks noChangeArrowheads="1"/>
          </p:cNvSpPr>
          <p:nvPr/>
        </p:nvSpPr>
        <p:spPr bwMode="auto">
          <a:xfrm>
            <a:off x="767434" y="2967039"/>
            <a:ext cx="6715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原总平图</a:t>
            </a:r>
          </a:p>
        </p:txBody>
      </p:sp>
      <p:sp>
        <p:nvSpPr>
          <p:cNvPr id="14343" name="TextBox 24"/>
          <p:cNvSpPr txBox="1">
            <a:spLocks noChangeArrowheads="1"/>
          </p:cNvSpPr>
          <p:nvPr/>
        </p:nvSpPr>
        <p:spPr bwMode="auto">
          <a:xfrm>
            <a:off x="10858327" y="3033714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现总平图</a:t>
            </a:r>
          </a:p>
        </p:txBody>
      </p:sp>
      <p:sp>
        <p:nvSpPr>
          <p:cNvPr id="14345" name="TextBox 29"/>
          <p:cNvSpPr txBox="1">
            <a:spLocks noChangeArrowheads="1"/>
          </p:cNvSpPr>
          <p:nvPr/>
        </p:nvSpPr>
        <p:spPr bwMode="auto">
          <a:xfrm>
            <a:off x="1010621" y="20669546"/>
            <a:ext cx="2908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调整原由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46" name="TextBox 36"/>
          <p:cNvSpPr txBox="1">
            <a:spLocks noChangeArrowheads="1"/>
          </p:cNvSpPr>
          <p:nvPr/>
        </p:nvSpPr>
        <p:spPr bwMode="auto">
          <a:xfrm>
            <a:off x="10774362" y="23831326"/>
            <a:ext cx="9793287" cy="476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>
              <a:lnSpc>
                <a:spcPts val="2600"/>
              </a:lnSpc>
            </a:pPr>
            <a:r>
              <a:rPr lang="zh-CN" altLang="en-US" sz="1800" dirty="0">
                <a:latin typeface="宋体" charset="-122"/>
              </a:rPr>
              <a:t>一、规划调整申请主体：四川广元芙蓉房地产开发有限公司、四川广元天润建设有限公司。</a:t>
            </a:r>
            <a:endParaRPr lang="en-US" altLang="zh-CN" sz="1800" dirty="0">
              <a:latin typeface="宋体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sz="1800" dirty="0">
                <a:latin typeface="宋体" charset="-122"/>
              </a:rPr>
              <a:t>二、依据</a:t>
            </a:r>
            <a:r>
              <a:rPr lang="en-US" altLang="zh-CN" sz="1800" dirty="0">
                <a:latin typeface="宋体" charset="-122"/>
              </a:rPr>
              <a:t>《</a:t>
            </a:r>
            <a:r>
              <a:rPr lang="zh-CN" altLang="en-US" sz="1800" dirty="0">
                <a:latin typeface="宋体" charset="-122"/>
              </a:rPr>
              <a:t>中华人民共和国城乡规划法</a:t>
            </a:r>
            <a:r>
              <a:rPr lang="en-US" altLang="zh-CN" sz="1800" dirty="0">
                <a:latin typeface="宋体" charset="-122"/>
              </a:rPr>
              <a:t>》</a:t>
            </a:r>
            <a:r>
              <a:rPr lang="zh-CN" altLang="en-US" sz="1800" dirty="0">
                <a:latin typeface="宋体" charset="-122"/>
              </a:rPr>
              <a:t>、</a:t>
            </a:r>
            <a:r>
              <a:rPr lang="en-US" altLang="zh-CN" sz="1800" dirty="0">
                <a:latin typeface="宋体" charset="-122"/>
              </a:rPr>
              <a:t>《</a:t>
            </a:r>
            <a:r>
              <a:rPr lang="zh-CN" altLang="en-US" sz="1800" dirty="0">
                <a:latin typeface="宋体" charset="-122"/>
              </a:rPr>
              <a:t>四川省城乡规划条例</a:t>
            </a:r>
            <a:r>
              <a:rPr lang="en-US" altLang="zh-CN" sz="1800" dirty="0">
                <a:latin typeface="宋体" charset="-122"/>
              </a:rPr>
              <a:t>》</a:t>
            </a:r>
            <a:r>
              <a:rPr lang="zh-CN" altLang="en-US" sz="1800" dirty="0">
                <a:latin typeface="宋体" charset="-122"/>
              </a:rPr>
              <a:t>等</a:t>
            </a:r>
            <a:r>
              <a:rPr lang="zh-CN" altLang="en-US" sz="1800" dirty="0" smtClean="0">
                <a:latin typeface="宋体" charset="-122"/>
              </a:rPr>
              <a:t>要求。</a:t>
            </a:r>
            <a:endParaRPr lang="en-US" altLang="zh-CN" sz="1800" dirty="0">
              <a:latin typeface="宋体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sz="1800" dirty="0" smtClean="0">
                <a:latin typeface="宋体" charset="-122"/>
              </a:rPr>
              <a:t>三、</a:t>
            </a:r>
            <a:r>
              <a:rPr lang="zh-CN" altLang="en-US" sz="1800" dirty="0">
                <a:latin typeface="宋体" charset="-122"/>
              </a:rPr>
              <a:t>根据国家有关保密规定，涉及保密内容不予公告。 </a:t>
            </a:r>
            <a:endParaRPr lang="en-US" altLang="zh-CN" sz="1800" dirty="0">
              <a:latin typeface="宋体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sz="1800" dirty="0">
                <a:latin typeface="宋体" charset="-122"/>
              </a:rPr>
              <a:t>四</a:t>
            </a:r>
            <a:r>
              <a:rPr lang="zh-CN" altLang="en-US" sz="1800" dirty="0" smtClean="0">
                <a:latin typeface="宋体" charset="-122"/>
              </a:rPr>
              <a:t>、</a:t>
            </a:r>
            <a:r>
              <a:rPr lang="zh-CN" altLang="en-US" sz="1800" dirty="0">
                <a:latin typeface="宋体" charset="-122"/>
              </a:rPr>
              <a:t>本规划最终解释权属广元市城乡规划局。</a:t>
            </a:r>
            <a:endParaRPr lang="en-US" altLang="zh-CN" sz="1800" dirty="0">
              <a:latin typeface="宋体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sz="1800" dirty="0">
                <a:latin typeface="宋体" charset="-122"/>
              </a:rPr>
              <a:t>五</a:t>
            </a:r>
            <a:r>
              <a:rPr lang="zh-CN" altLang="en-US" sz="1800" dirty="0" smtClean="0">
                <a:latin typeface="宋体" charset="-122"/>
              </a:rPr>
              <a:t>、</a:t>
            </a:r>
            <a:r>
              <a:rPr lang="zh-CN" altLang="en-US" sz="1800" dirty="0">
                <a:latin typeface="宋体" charset="-122"/>
              </a:rPr>
              <a:t>公告位置：</a:t>
            </a:r>
            <a:r>
              <a:rPr lang="en-US" altLang="zh-CN" sz="1800" dirty="0">
                <a:latin typeface="宋体" charset="-122"/>
              </a:rPr>
              <a:t>  </a:t>
            </a:r>
          </a:p>
          <a:p>
            <a:pPr indent="457200">
              <a:lnSpc>
                <a:spcPts val="2600"/>
              </a:lnSpc>
            </a:pPr>
            <a:r>
              <a:rPr lang="en-US" altLang="zh-CN" sz="1800" dirty="0">
                <a:latin typeface="宋体" charset="-122"/>
              </a:rPr>
              <a:t>1</a:t>
            </a:r>
            <a:r>
              <a:rPr lang="zh-CN" altLang="en-US" sz="1800" dirty="0">
                <a:latin typeface="宋体" charset="-122"/>
              </a:rPr>
              <a:t>、广元市城乡规划局网站</a:t>
            </a:r>
            <a:r>
              <a:rPr lang="en-US" altLang="zh-CN" sz="1800" dirty="0">
                <a:latin typeface="宋体" charset="-122"/>
              </a:rPr>
              <a:t>    </a:t>
            </a:r>
          </a:p>
          <a:p>
            <a:pPr indent="457200">
              <a:lnSpc>
                <a:spcPts val="2600"/>
              </a:lnSpc>
            </a:pPr>
            <a:r>
              <a:rPr lang="en-US" altLang="zh-CN" sz="1800" dirty="0">
                <a:latin typeface="宋体" charset="-122"/>
              </a:rPr>
              <a:t>2</a:t>
            </a:r>
            <a:r>
              <a:rPr lang="zh-CN" altLang="en-US" sz="1800" dirty="0">
                <a:latin typeface="宋体" charset="-122"/>
              </a:rPr>
              <a:t>、广元</a:t>
            </a:r>
            <a:r>
              <a:rPr lang="zh-CN" altLang="en-US" sz="1800" dirty="0" smtClean="0">
                <a:latin typeface="宋体" charset="-122"/>
              </a:rPr>
              <a:t>日报</a:t>
            </a:r>
            <a:endParaRPr lang="en-US" altLang="zh-CN" sz="1800" dirty="0" smtClean="0">
              <a:latin typeface="宋体" charset="-122"/>
            </a:endParaRPr>
          </a:p>
          <a:p>
            <a:pPr indent="457200">
              <a:lnSpc>
                <a:spcPts val="2600"/>
              </a:lnSpc>
            </a:pPr>
            <a:r>
              <a:rPr lang="en-US" altLang="zh-CN" sz="1800" dirty="0" smtClean="0">
                <a:latin typeface="宋体" charset="-122"/>
              </a:rPr>
              <a:t>3</a:t>
            </a:r>
            <a:r>
              <a:rPr lang="zh-CN" altLang="en-US" sz="1800" dirty="0" smtClean="0">
                <a:latin typeface="宋体" charset="-122"/>
              </a:rPr>
              <a:t>、项目销售部</a:t>
            </a:r>
            <a:endParaRPr lang="en-US" altLang="zh-CN" sz="1800" dirty="0">
              <a:latin typeface="宋体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sz="1800" dirty="0" smtClean="0">
                <a:latin typeface="宋体" charset="-122"/>
              </a:rPr>
              <a:t>六、</a:t>
            </a:r>
            <a:r>
              <a:rPr lang="zh-CN" altLang="en-US" sz="1800" dirty="0">
                <a:latin typeface="宋体" charset="-122"/>
              </a:rPr>
              <a:t>公告期限：</a:t>
            </a:r>
            <a:r>
              <a:rPr lang="en-US" altLang="zh-CN" sz="1800" dirty="0" smtClean="0">
                <a:latin typeface="宋体" charset="-122"/>
              </a:rPr>
              <a:t>2018</a:t>
            </a:r>
            <a:r>
              <a:rPr lang="zh-CN" altLang="en-US" sz="1800" dirty="0" smtClean="0">
                <a:latin typeface="宋体" charset="-122"/>
              </a:rPr>
              <a:t>年</a:t>
            </a:r>
            <a:r>
              <a:rPr lang="en-US" altLang="zh-CN" sz="1800" dirty="0">
                <a:latin typeface="宋体" charset="-122"/>
              </a:rPr>
              <a:t>8</a:t>
            </a:r>
            <a:r>
              <a:rPr lang="zh-CN" altLang="en-US" sz="1800" dirty="0" smtClean="0">
                <a:latin typeface="宋体" charset="-122"/>
              </a:rPr>
              <a:t>月</a:t>
            </a:r>
            <a:r>
              <a:rPr lang="en-US" altLang="zh-CN" sz="1800" dirty="0" smtClean="0">
                <a:latin typeface="宋体" charset="-122"/>
              </a:rPr>
              <a:t>16</a:t>
            </a:r>
            <a:r>
              <a:rPr lang="zh-CN" altLang="en-US" sz="1800" dirty="0" smtClean="0">
                <a:latin typeface="宋体" charset="-122"/>
              </a:rPr>
              <a:t>日</a:t>
            </a:r>
            <a:r>
              <a:rPr lang="en-US" altLang="zh-CN" sz="1800" dirty="0">
                <a:latin typeface="宋体" charset="-122"/>
              </a:rPr>
              <a:t>- 9</a:t>
            </a:r>
            <a:r>
              <a:rPr lang="zh-CN" altLang="en-US" sz="1800" dirty="0" smtClean="0">
                <a:latin typeface="宋体" charset="-122"/>
              </a:rPr>
              <a:t>月</a:t>
            </a:r>
            <a:r>
              <a:rPr lang="en-US" altLang="zh-CN" sz="1800" dirty="0" smtClean="0">
                <a:latin typeface="宋体" charset="-122"/>
              </a:rPr>
              <a:t>5</a:t>
            </a:r>
            <a:r>
              <a:rPr lang="zh-CN" altLang="en-US" sz="1800" dirty="0" smtClean="0">
                <a:latin typeface="宋体" charset="-122"/>
              </a:rPr>
              <a:t>日</a:t>
            </a:r>
            <a:endParaRPr lang="en-US" altLang="zh-CN" sz="1800" dirty="0">
              <a:latin typeface="宋体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sz="1800" dirty="0">
                <a:latin typeface="宋体" charset="-122"/>
              </a:rPr>
              <a:t>七</a:t>
            </a:r>
            <a:r>
              <a:rPr lang="zh-CN" altLang="en-US" sz="1800" dirty="0" smtClean="0">
                <a:latin typeface="宋体" charset="-122"/>
              </a:rPr>
              <a:t>、</a:t>
            </a:r>
            <a:r>
              <a:rPr lang="zh-CN" altLang="en-US" sz="1800" dirty="0">
                <a:latin typeface="宋体" charset="-122"/>
              </a:rPr>
              <a:t>在公告期间如有意见和建议，可将书面意见投递到广元市城乡规划</a:t>
            </a:r>
            <a:r>
              <a:rPr lang="zh-CN" altLang="en-US" sz="1800" dirty="0" smtClean="0">
                <a:latin typeface="宋体" charset="-122"/>
              </a:rPr>
              <a:t>局建设工程规划科或</a:t>
            </a:r>
            <a:r>
              <a:rPr lang="zh-CN" altLang="en-US" sz="1800" dirty="0">
                <a:latin typeface="宋体" charset="-122"/>
              </a:rPr>
              <a:t>将书面意见传真至</a:t>
            </a:r>
            <a:r>
              <a:rPr lang="en-US" altLang="zh-CN" sz="1800" dirty="0">
                <a:latin typeface="宋体" charset="-122"/>
              </a:rPr>
              <a:t>3266006</a:t>
            </a:r>
            <a:r>
              <a:rPr lang="zh-CN" altLang="en-US" sz="1800" dirty="0">
                <a:latin typeface="宋体" charset="-122"/>
              </a:rPr>
              <a:t>，并留下真实姓名和联系电话。</a:t>
            </a:r>
            <a:endParaRPr lang="en-US" altLang="zh-CN" sz="1800" dirty="0">
              <a:latin typeface="宋体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sz="1800" dirty="0">
                <a:latin typeface="宋体" charset="-122"/>
              </a:rPr>
              <a:t>八</a:t>
            </a:r>
            <a:r>
              <a:rPr lang="zh-CN" altLang="en-US" sz="1800" dirty="0" smtClean="0">
                <a:latin typeface="宋体" charset="-122"/>
              </a:rPr>
              <a:t>、</a:t>
            </a:r>
            <a:r>
              <a:rPr lang="zh-CN" altLang="en-US" sz="1800" dirty="0">
                <a:latin typeface="宋体" charset="-122"/>
              </a:rPr>
              <a:t>咨询电话</a:t>
            </a:r>
            <a:r>
              <a:rPr lang="zh-CN" altLang="en-US" sz="1800" dirty="0" smtClean="0">
                <a:latin typeface="宋体" charset="-122"/>
              </a:rPr>
              <a:t>：</a:t>
            </a:r>
            <a:r>
              <a:rPr lang="en-US" altLang="zh-CN" sz="1800" dirty="0" smtClean="0">
                <a:latin typeface="宋体" charset="-122"/>
              </a:rPr>
              <a:t>3370881       </a:t>
            </a:r>
            <a:r>
              <a:rPr lang="zh-CN" altLang="en-US" sz="1800" dirty="0" smtClean="0">
                <a:latin typeface="宋体" charset="-122"/>
              </a:rPr>
              <a:t>陈 敏</a:t>
            </a:r>
            <a:endParaRPr lang="en-US" altLang="zh-CN" sz="1800" dirty="0">
              <a:latin typeface="宋体" charset="-122"/>
            </a:endParaRPr>
          </a:p>
          <a:p>
            <a:pPr indent="457200">
              <a:lnSpc>
                <a:spcPts val="2600"/>
              </a:lnSpc>
            </a:pPr>
            <a:r>
              <a:rPr lang="en-US" altLang="zh-CN" sz="1800" dirty="0">
                <a:latin typeface="宋体" charset="-122"/>
              </a:rPr>
              <a:t>                                                  </a:t>
            </a:r>
            <a:r>
              <a:rPr lang="zh-CN" altLang="en-US" sz="1800" dirty="0">
                <a:latin typeface="宋体" charset="-122"/>
              </a:rPr>
              <a:t>广元市城乡规划局</a:t>
            </a:r>
            <a:endParaRPr lang="en-US" altLang="zh-CN" sz="1800" dirty="0">
              <a:latin typeface="宋体" charset="-122"/>
            </a:endParaRPr>
          </a:p>
          <a:p>
            <a:pPr indent="457200">
              <a:lnSpc>
                <a:spcPts val="2600"/>
              </a:lnSpc>
            </a:pPr>
            <a:r>
              <a:rPr lang="en-US" altLang="zh-CN" sz="1800" dirty="0">
                <a:latin typeface="宋体" charset="-122"/>
              </a:rPr>
              <a:t>                                                    2018</a:t>
            </a:r>
            <a:r>
              <a:rPr lang="zh-CN" altLang="en-US" sz="1800" dirty="0">
                <a:latin typeface="宋体" charset="-122"/>
              </a:rPr>
              <a:t>年</a:t>
            </a:r>
            <a:r>
              <a:rPr lang="en-US" altLang="zh-CN" sz="1800" dirty="0">
                <a:latin typeface="宋体" charset="-122"/>
              </a:rPr>
              <a:t>8</a:t>
            </a:r>
            <a:r>
              <a:rPr lang="zh-CN" altLang="en-US" sz="1800" dirty="0" smtClean="0">
                <a:latin typeface="宋体" charset="-122"/>
              </a:rPr>
              <a:t>月</a:t>
            </a:r>
            <a:r>
              <a:rPr lang="en-US" altLang="zh-CN" sz="1800" dirty="0" smtClean="0">
                <a:latin typeface="宋体" charset="-122"/>
              </a:rPr>
              <a:t>16</a:t>
            </a:r>
            <a:r>
              <a:rPr lang="zh-CN" altLang="en-US" sz="1800" dirty="0" smtClean="0">
                <a:latin typeface="宋体" charset="-122"/>
              </a:rPr>
              <a:t>日</a:t>
            </a:r>
            <a:endParaRPr lang="en-US" altLang="zh-CN" sz="1800" dirty="0">
              <a:latin typeface="宋体" charset="-122"/>
            </a:endParaRPr>
          </a:p>
        </p:txBody>
      </p:sp>
      <p:sp>
        <p:nvSpPr>
          <p:cNvPr id="14347" name="TextBox 38"/>
          <p:cNvSpPr txBox="1">
            <a:spLocks noChangeArrowheads="1"/>
          </p:cNvSpPr>
          <p:nvPr/>
        </p:nvSpPr>
        <p:spPr bwMode="auto">
          <a:xfrm>
            <a:off x="914577" y="22754603"/>
            <a:ext cx="34575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调整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14348" name="TextBox 40"/>
          <p:cNvSpPr txBox="1">
            <a:spLocks noChangeArrowheads="1"/>
          </p:cNvSpPr>
          <p:nvPr/>
        </p:nvSpPr>
        <p:spPr bwMode="auto">
          <a:xfrm>
            <a:off x="971550" y="23276891"/>
            <a:ext cx="9361488" cy="52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>
              <a:lnSpc>
                <a:spcPts val="4000"/>
              </a:lnSpc>
            </a:pPr>
            <a:r>
              <a:rPr lang="zh-CN" altLang="en-US" sz="2000" dirty="0" smtClean="0">
                <a:latin typeface="宋体" charset="-122"/>
              </a:rPr>
              <a:t>一、用</a:t>
            </a:r>
            <a:r>
              <a:rPr lang="zh-CN" altLang="en-US" sz="2000" dirty="0">
                <a:latin typeface="宋体" charset="-122"/>
              </a:rPr>
              <a:t>地面积调整情况</a:t>
            </a:r>
          </a:p>
          <a:p>
            <a:pPr indent="450850">
              <a:lnSpc>
                <a:spcPts val="4000"/>
              </a:lnSpc>
            </a:pPr>
            <a:r>
              <a:rPr lang="zh-CN" altLang="en-US" sz="2000" dirty="0">
                <a:latin typeface="宋体" charset="-122"/>
              </a:rPr>
              <a:t>调整前：总用地面积为</a:t>
            </a:r>
            <a:r>
              <a:rPr lang="en-US" altLang="zh-CN" sz="2000" dirty="0">
                <a:latin typeface="宋体" charset="-122"/>
              </a:rPr>
              <a:t>27240.00</a:t>
            </a:r>
            <a:r>
              <a:rPr lang="zh-CN" altLang="en-US" sz="2000" dirty="0">
                <a:latin typeface="宋体" charset="-122"/>
              </a:rPr>
              <a:t>平方米，其中拍卖用地面积为</a:t>
            </a:r>
            <a:r>
              <a:rPr lang="en-US" altLang="zh-CN" sz="2000" dirty="0">
                <a:latin typeface="宋体" charset="-122"/>
              </a:rPr>
              <a:t>20274.22</a:t>
            </a:r>
            <a:r>
              <a:rPr lang="zh-CN" altLang="en-US" sz="2000" dirty="0">
                <a:latin typeface="宋体" charset="-122"/>
              </a:rPr>
              <a:t>平方米，自愿纳入改造用地面积为</a:t>
            </a:r>
            <a:r>
              <a:rPr lang="en-US" altLang="zh-CN" sz="2000" dirty="0">
                <a:latin typeface="宋体" charset="-122"/>
              </a:rPr>
              <a:t>6966.34</a:t>
            </a:r>
            <a:r>
              <a:rPr lang="zh-CN" altLang="en-US" sz="2000" dirty="0">
                <a:latin typeface="宋体" charset="-122"/>
              </a:rPr>
              <a:t>平方米。</a:t>
            </a:r>
          </a:p>
          <a:p>
            <a:pPr indent="450850">
              <a:lnSpc>
                <a:spcPts val="4000"/>
              </a:lnSpc>
            </a:pPr>
            <a:r>
              <a:rPr lang="zh-CN" altLang="en-US" sz="2000" dirty="0">
                <a:latin typeface="宋体" charset="-122"/>
              </a:rPr>
              <a:t>调整后：总用地面积为</a:t>
            </a:r>
            <a:r>
              <a:rPr lang="en-US" altLang="zh-CN" sz="2000" dirty="0">
                <a:latin typeface="宋体" charset="-122"/>
              </a:rPr>
              <a:t>23028.34</a:t>
            </a:r>
            <a:r>
              <a:rPr lang="zh-CN" altLang="en-US" sz="2000" dirty="0">
                <a:latin typeface="宋体" charset="-122"/>
              </a:rPr>
              <a:t>平方米，其中拍卖用地面积为</a:t>
            </a:r>
            <a:r>
              <a:rPr lang="en-US" altLang="zh-CN" sz="2000" dirty="0">
                <a:latin typeface="宋体" charset="-122"/>
              </a:rPr>
              <a:t>20274.22</a:t>
            </a:r>
            <a:r>
              <a:rPr lang="zh-CN" altLang="en-US" sz="2000" dirty="0">
                <a:latin typeface="宋体" charset="-122"/>
              </a:rPr>
              <a:t>平方米（未调整），自愿纳入改造用地面积为</a:t>
            </a:r>
            <a:r>
              <a:rPr lang="en-US" altLang="zh-CN" sz="2000" dirty="0">
                <a:latin typeface="宋体" charset="-122"/>
              </a:rPr>
              <a:t>2754.12</a:t>
            </a:r>
            <a:r>
              <a:rPr lang="zh-CN" altLang="en-US" sz="2000" dirty="0">
                <a:latin typeface="宋体" charset="-122"/>
              </a:rPr>
              <a:t>平方米（城建开发总公司一幢住宅</a:t>
            </a:r>
            <a:r>
              <a:rPr lang="en-US" altLang="zh-CN" sz="2000" dirty="0">
                <a:latin typeface="宋体" charset="-122"/>
              </a:rPr>
              <a:t>28</a:t>
            </a:r>
            <a:r>
              <a:rPr lang="zh-CN" altLang="en-US" sz="2000" dirty="0">
                <a:latin typeface="宋体" charset="-122"/>
              </a:rPr>
              <a:t>户）。</a:t>
            </a:r>
          </a:p>
          <a:p>
            <a:pPr indent="450850">
              <a:lnSpc>
                <a:spcPts val="4000"/>
              </a:lnSpc>
            </a:pPr>
            <a:r>
              <a:rPr lang="zh-CN" altLang="en-US" sz="2000" dirty="0">
                <a:latin typeface="宋体" charset="-122"/>
              </a:rPr>
              <a:t>调整后用地面积减少</a:t>
            </a:r>
            <a:r>
              <a:rPr lang="en-US" altLang="zh-CN" sz="2000" dirty="0">
                <a:latin typeface="宋体" charset="-122"/>
              </a:rPr>
              <a:t>4211.66</a:t>
            </a:r>
            <a:r>
              <a:rPr lang="zh-CN" altLang="en-US" sz="2000" dirty="0">
                <a:latin typeface="宋体" charset="-122"/>
              </a:rPr>
              <a:t>平方米（合</a:t>
            </a:r>
            <a:r>
              <a:rPr lang="en-US" altLang="zh-CN" sz="2000" dirty="0">
                <a:latin typeface="宋体" charset="-122"/>
              </a:rPr>
              <a:t>6.3</a:t>
            </a:r>
            <a:r>
              <a:rPr lang="zh-CN" altLang="en-US" sz="2000" dirty="0">
                <a:latin typeface="宋体" charset="-122"/>
              </a:rPr>
              <a:t>亩）。</a:t>
            </a:r>
          </a:p>
          <a:p>
            <a:pPr indent="450850">
              <a:lnSpc>
                <a:spcPts val="4000"/>
              </a:lnSpc>
            </a:pPr>
            <a:r>
              <a:rPr lang="zh-CN" altLang="en-US" sz="2000" dirty="0" smtClean="0">
                <a:latin typeface="宋体" charset="-122"/>
              </a:rPr>
              <a:t>二、建筑面积</a:t>
            </a:r>
            <a:r>
              <a:rPr lang="zh-CN" altLang="en-US" sz="2000" dirty="0">
                <a:latin typeface="宋体" charset="-122"/>
              </a:rPr>
              <a:t>调整情况</a:t>
            </a:r>
          </a:p>
          <a:p>
            <a:pPr indent="450850">
              <a:lnSpc>
                <a:spcPts val="4000"/>
              </a:lnSpc>
            </a:pPr>
            <a:r>
              <a:rPr lang="zh-CN" altLang="en-US" sz="2000" dirty="0">
                <a:latin typeface="宋体" charset="-122"/>
              </a:rPr>
              <a:t>调整前总建筑面积为</a:t>
            </a:r>
            <a:r>
              <a:rPr lang="en-US" altLang="zh-CN" sz="2000" dirty="0">
                <a:latin typeface="宋体" charset="-122"/>
              </a:rPr>
              <a:t>232176.20</a:t>
            </a:r>
            <a:r>
              <a:rPr lang="zh-CN" altLang="en-US" sz="2000" dirty="0">
                <a:latin typeface="宋体" charset="-122"/>
              </a:rPr>
              <a:t>平方米（包含一期建筑面积），调整后总建筑面积 </a:t>
            </a:r>
            <a:r>
              <a:rPr lang="en-US" altLang="zh-CN" sz="2000" dirty="0">
                <a:latin typeface="宋体" charset="-122"/>
              </a:rPr>
              <a:t>179189.70 </a:t>
            </a:r>
            <a:r>
              <a:rPr lang="zh-CN" altLang="en-US" sz="2000" dirty="0">
                <a:latin typeface="宋体" charset="-122"/>
              </a:rPr>
              <a:t>平方米（包含一期竣工实测建筑面积）。</a:t>
            </a:r>
          </a:p>
        </p:txBody>
      </p:sp>
      <p:sp>
        <p:nvSpPr>
          <p:cNvPr id="14349" name="TextBox 44"/>
          <p:cNvSpPr txBox="1">
            <a:spLocks noChangeArrowheads="1"/>
          </p:cNvSpPr>
          <p:nvPr/>
        </p:nvSpPr>
        <p:spPr bwMode="auto">
          <a:xfrm>
            <a:off x="13358813" y="28746450"/>
            <a:ext cx="840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微软雅黑" pitchFamily="34" charset="-122"/>
                <a:ea typeface="微软雅黑" pitchFamily="34" charset="-122"/>
              </a:rPr>
              <a:t>广元市城乡规划局  </a:t>
            </a:r>
            <a:r>
              <a:rPr lang="en-US" altLang="zh-CN" sz="4000" b="1">
                <a:latin typeface="微软雅黑" pitchFamily="34" charset="-122"/>
                <a:ea typeface="微软雅黑" pitchFamily="34" charset="-122"/>
              </a:rPr>
              <a:t>2018.08</a:t>
            </a:r>
            <a:endParaRPr lang="zh-CN" altLang="en-US" sz="440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2" name="直接连接符 91"/>
          <p:cNvCxnSpPr>
            <a:stCxn id="5" idx="2"/>
          </p:cNvCxnSpPr>
          <p:nvPr/>
        </p:nvCxnSpPr>
        <p:spPr>
          <a:xfrm flipH="1">
            <a:off x="10656887" y="2981325"/>
            <a:ext cx="30164" cy="15399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1" name="TextBox 92"/>
          <p:cNvSpPr txBox="1">
            <a:spLocks noChangeArrowheads="1"/>
          </p:cNvSpPr>
          <p:nvPr/>
        </p:nvSpPr>
        <p:spPr bwMode="auto">
          <a:xfrm>
            <a:off x="10806608" y="22753016"/>
            <a:ext cx="2908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公示情况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说明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837863" y="14708188"/>
            <a:ext cx="9504362" cy="915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9499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+mn-ea"/>
                <a:ea typeface="+mn-ea"/>
              </a:rPr>
              <a:t>      </a:t>
            </a:r>
          </a:p>
          <a:p>
            <a:pPr defTabSz="294995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>
              <a:latin typeface="+mn-ea"/>
              <a:ea typeface="+mn-ea"/>
            </a:endParaRPr>
          </a:p>
          <a:p>
            <a:pPr defTabSz="294995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14353" name="TextBox 95"/>
          <p:cNvSpPr txBox="1">
            <a:spLocks noChangeArrowheads="1"/>
          </p:cNvSpPr>
          <p:nvPr/>
        </p:nvSpPr>
        <p:spPr bwMode="auto">
          <a:xfrm>
            <a:off x="972630" y="21188659"/>
            <a:ext cx="18720816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CN" altLang="en-US" sz="2000" dirty="0" smtClean="0"/>
              <a:t>由于</a:t>
            </a:r>
            <a:r>
              <a:rPr lang="zh-CN" altLang="en-US" sz="2000" dirty="0"/>
              <a:t>军服中心</a:t>
            </a:r>
            <a:r>
              <a:rPr lang="en-US" altLang="zh-CN" sz="2000" dirty="0"/>
              <a:t>56</a:t>
            </a:r>
            <a:r>
              <a:rPr lang="zh-CN" altLang="en-US" sz="2000" dirty="0"/>
              <a:t>户拆迁事宜未达成一致，根据</a:t>
            </a:r>
            <a:r>
              <a:rPr lang="en-US" altLang="zh-CN" sz="2000" dirty="0"/>
              <a:t>《</a:t>
            </a:r>
            <a:r>
              <a:rPr lang="zh-CN" altLang="en-US" sz="2000" dirty="0"/>
              <a:t>广元市城区棚户区改造领导小组会议纪要</a:t>
            </a:r>
            <a:r>
              <a:rPr lang="en-US" altLang="zh-CN" sz="2000" dirty="0"/>
              <a:t>》</a:t>
            </a:r>
            <a:r>
              <a:rPr lang="zh-CN" altLang="en-US" sz="2000" dirty="0"/>
              <a:t>（第十期）会议精神，“对纳入实施范围内</a:t>
            </a:r>
            <a:r>
              <a:rPr lang="en-US" altLang="zh-CN" sz="2000" dirty="0"/>
              <a:t>84</a:t>
            </a:r>
            <a:r>
              <a:rPr lang="zh-CN" altLang="en-US" sz="2000" dirty="0"/>
              <a:t>户拆迁安置户，推进办要进一步征求意见，如无法达成一致，则不纳入改造</a:t>
            </a:r>
            <a:r>
              <a:rPr lang="zh-CN" altLang="en-US" sz="2000" dirty="0" smtClean="0"/>
              <a:t>”，</a:t>
            </a:r>
            <a:r>
              <a:rPr lang="zh-CN" altLang="en-US" sz="2000" dirty="0"/>
              <a:t>同意未达成一致意见则不纳入改造，故建设单位申请调整二期用地范围及建筑设计方案。</a:t>
            </a:r>
            <a:endParaRPr lang="zh-CN" altLang="en-US" sz="1800" dirty="0">
              <a:latin typeface="宋体" charset="-122"/>
            </a:endParaRPr>
          </a:p>
        </p:txBody>
      </p:sp>
      <p:pic>
        <p:nvPicPr>
          <p:cNvPr id="14354" name="Picture 43" descr="总平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964" y="3638184"/>
            <a:ext cx="9875073" cy="772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2" descr="QQ截图201808141530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550" y="3668545"/>
            <a:ext cx="9913541" cy="777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25"/>
          <p:cNvCxnSpPr/>
          <p:nvPr/>
        </p:nvCxnSpPr>
        <p:spPr>
          <a:xfrm>
            <a:off x="10656887" y="22484643"/>
            <a:ext cx="28575" cy="612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84213" y="22637043"/>
            <a:ext cx="20069175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10831537" y="11926101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现鸟瞰图</a:t>
            </a:r>
          </a:p>
        </p:txBody>
      </p:sp>
      <p:pic>
        <p:nvPicPr>
          <p:cNvPr id="33" name="Picture 44" descr="鸟瞰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330" y="12592305"/>
            <a:ext cx="9823557" cy="793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778770" y="11972114"/>
            <a:ext cx="6715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原鸟瞰图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425</Words>
  <Application>Microsoft Office PowerPoint</Application>
  <PresentationFormat>自定义</PresentationFormat>
  <Paragraphs>32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陈敏</cp:lastModifiedBy>
  <cp:revision>161</cp:revision>
  <cp:lastPrinted>2018-08-15T04:11:09Z</cp:lastPrinted>
  <dcterms:created xsi:type="dcterms:W3CDTF">2016-07-19T01:45:04Z</dcterms:created>
  <dcterms:modified xsi:type="dcterms:W3CDTF">2018-08-15T04:36:13Z</dcterms:modified>
</cp:coreProperties>
</file>